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9">
  <p:sldMasterIdLst>
    <p:sldMasterId id="2147483648" r:id="rId1"/>
    <p:sldMasterId id="2147484052" r:id="rId2"/>
  </p:sldMasterIdLst>
  <p:notesMasterIdLst>
    <p:notesMasterId r:id="rId22"/>
  </p:notesMasterIdLst>
  <p:handoutMasterIdLst>
    <p:handoutMasterId r:id="rId23"/>
  </p:handoutMasterIdLst>
  <p:sldIdLst>
    <p:sldId id="451" r:id="rId3"/>
    <p:sldId id="479" r:id="rId4"/>
    <p:sldId id="491" r:id="rId5"/>
    <p:sldId id="488" r:id="rId6"/>
    <p:sldId id="460" r:id="rId7"/>
    <p:sldId id="466" r:id="rId8"/>
    <p:sldId id="474" r:id="rId9"/>
    <p:sldId id="473" r:id="rId10"/>
    <p:sldId id="468" r:id="rId11"/>
    <p:sldId id="471" r:id="rId12"/>
    <p:sldId id="472" r:id="rId13"/>
    <p:sldId id="482" r:id="rId14"/>
    <p:sldId id="485" r:id="rId15"/>
    <p:sldId id="480" r:id="rId16"/>
    <p:sldId id="481" r:id="rId17"/>
    <p:sldId id="484" r:id="rId18"/>
    <p:sldId id="461" r:id="rId19"/>
    <p:sldId id="489" r:id="rId20"/>
    <p:sldId id="490" r:id="rId21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FFFF00"/>
    <a:srgbClr val="FF0000"/>
    <a:srgbClr val="00CC66"/>
    <a:srgbClr val="FF9900"/>
    <a:srgbClr val="FFCC00"/>
    <a:srgbClr val="00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2017" autoAdjust="0"/>
    <p:restoredTop sz="92326" autoAdjust="0"/>
  </p:normalViewPr>
  <p:slideViewPr>
    <p:cSldViewPr>
      <p:cViewPr>
        <p:scale>
          <a:sx n="100" d="100"/>
          <a:sy n="100" d="100"/>
        </p:scale>
        <p:origin x="-1944" y="-2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buFontTx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buFontTx/>
              <a:buNone/>
              <a:defRPr sz="1200"/>
            </a:lvl1pPr>
          </a:lstStyle>
          <a:p>
            <a:pPr>
              <a:defRPr/>
            </a:pPr>
            <a:fld id="{C2A88267-DF61-49D7-978F-A7612DF4908C}" type="datetimeFigureOut">
              <a:rPr lang="zh-CN" altLang="en-US"/>
              <a:pPr>
                <a:defRPr/>
              </a:pPr>
              <a:t>2019/3/6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buFontTx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59EAB80-8077-4C8D-B277-5D8D1A7245BA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09970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>
              <a:buFontTx/>
              <a:buNone/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075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buFontTx/>
              <a:buNone/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AC82DB13-F99E-47A4-BA6C-0CB7831DAC59}" type="datetimeFigureOut">
              <a:rPr lang="ja-JP" altLang="en-US"/>
              <a:pPr>
                <a:defRPr/>
              </a:pPr>
              <a:t>2019/3/6</a:t>
            </a:fld>
            <a:endParaRPr lang="ja-JP" altLang="en-US"/>
          </a:p>
        </p:txBody>
      </p:sp>
      <p:sp>
        <p:nvSpPr>
          <p:cNvPr id="4100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sp>
      <p:sp>
        <p:nvSpPr>
          <p:cNvPr id="3077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ja-JP" altLang="en-US" noProof="0" smtClean="0"/>
          </a:p>
        </p:txBody>
      </p:sp>
      <p:sp>
        <p:nvSpPr>
          <p:cNvPr id="3078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>
              <a:buFontTx/>
              <a:buNone/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079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89A44F0-50BC-4B97-8B6B-1D337543C7CC}" type="slidenum">
              <a:rPr lang="ja-JP" altLang="en-US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551237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6146" name="备注占位符 2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6147" name="灯片编号占位符 3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2B4A4CF-EE01-45FA-A9CB-1D9851103003}" type="slidenum">
              <a:rPr lang="ja-JP" altLang="en-US">
                <a:solidFill>
                  <a:prstClr val="black"/>
                </a:solidFill>
                <a:latin typeface="Calibri" pitchFamily="34" charset="0"/>
                <a:ea typeface="MS PGothic" pitchFamily="34" charset="-128"/>
              </a:rPr>
              <a:pPr/>
              <a:t>1</a:t>
            </a:fld>
            <a:endParaRPr lang="en-US" altLang="ja-JP">
              <a:solidFill>
                <a:prstClr val="black"/>
              </a:solidFill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A44F0-50BC-4B97-8B6B-1D337543C7CC}" type="slidenum">
              <a:rPr lang="ja-JP" altLang="en-US" smtClean="0">
                <a:solidFill>
                  <a:prstClr val="black"/>
                </a:solidFill>
              </a:rPr>
              <a:pPr/>
              <a:t>10</a:t>
            </a:fld>
            <a:endParaRPr lang="en-US" altLang="ja-JP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600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 solid blue, </a:t>
            </a:r>
            <a:r>
              <a:rPr lang="en-US" altLang="zh-CN" dirty="0" err="1" smtClean="0"/>
              <a:t>black,and</a:t>
            </a:r>
            <a:r>
              <a:rPr lang="en-US" altLang="zh-CN" dirty="0" smtClean="0"/>
              <a:t> dashed red curves denote varying incident irradiances of</a:t>
            </a:r>
          </a:p>
          <a:p>
            <a:r>
              <a:rPr lang="en-US" altLang="zh-CN" dirty="0" smtClean="0"/>
              <a:t>2.656×10−5 (blue), 1.06×10−2 (black), and 0.39 (red) W/cm2.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A44F0-50BC-4B97-8B6B-1D337543C7CC}" type="slidenum">
              <a:rPr lang="ja-JP" altLang="en-US" smtClean="0">
                <a:solidFill>
                  <a:prstClr val="black"/>
                </a:solidFill>
              </a:rPr>
              <a:pPr/>
              <a:t>11</a:t>
            </a:fld>
            <a:endParaRPr lang="en-US" altLang="ja-JP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600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A44F0-50BC-4B97-8B6B-1D337543C7CC}" type="slidenum">
              <a:rPr lang="ja-JP" altLang="en-US" smtClean="0">
                <a:solidFill>
                  <a:prstClr val="black"/>
                </a:solidFill>
              </a:rPr>
              <a:pPr/>
              <a:t>12</a:t>
            </a:fld>
            <a:endParaRPr lang="en-US" altLang="ja-JP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6003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A44F0-50BC-4B97-8B6B-1D337543C7CC}" type="slidenum">
              <a:rPr lang="ja-JP" altLang="en-US" smtClean="0">
                <a:solidFill>
                  <a:prstClr val="black"/>
                </a:solidFill>
              </a:rPr>
              <a:pPr/>
              <a:t>13</a:t>
            </a:fld>
            <a:endParaRPr lang="en-US" altLang="ja-JP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6003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A44F0-50BC-4B97-8B6B-1D337543C7CC}" type="slidenum">
              <a:rPr lang="ja-JP" altLang="en-US" smtClean="0">
                <a:solidFill>
                  <a:prstClr val="black"/>
                </a:solidFill>
              </a:rPr>
              <a:pPr/>
              <a:t>14</a:t>
            </a:fld>
            <a:endParaRPr lang="en-US" altLang="ja-JP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6003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A44F0-50BC-4B97-8B6B-1D337543C7CC}" type="slidenum">
              <a:rPr lang="ja-JP" altLang="en-US" smtClean="0">
                <a:solidFill>
                  <a:prstClr val="black"/>
                </a:solidFill>
              </a:rPr>
              <a:pPr/>
              <a:t>15</a:t>
            </a:fld>
            <a:endParaRPr lang="en-US" altLang="ja-JP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6003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A44F0-50BC-4B97-8B6B-1D337543C7CC}" type="slidenum">
              <a:rPr lang="ja-JP" altLang="en-US" smtClean="0">
                <a:solidFill>
                  <a:prstClr val="black"/>
                </a:solidFill>
              </a:rPr>
              <a:pPr/>
              <a:t>16</a:t>
            </a:fld>
            <a:endParaRPr lang="en-US" altLang="ja-JP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6003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A44F0-50BC-4B97-8B6B-1D337543C7CC}" type="slidenum">
              <a:rPr lang="ja-JP" altLang="en-US" smtClean="0">
                <a:solidFill>
                  <a:prstClr val="black"/>
                </a:solidFill>
              </a:rPr>
              <a:pPr/>
              <a:t>17</a:t>
            </a:fld>
            <a:endParaRPr lang="en-US" altLang="ja-JP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6003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A44F0-50BC-4B97-8B6B-1D337543C7CC}" type="slidenum">
              <a:rPr lang="ja-JP" altLang="en-US" smtClean="0">
                <a:solidFill>
                  <a:prstClr val="black"/>
                </a:solidFill>
              </a:rPr>
              <a:pPr/>
              <a:t>18</a:t>
            </a:fld>
            <a:endParaRPr lang="en-US" altLang="ja-JP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6003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A44F0-50BC-4B97-8B6B-1D337543C7CC}" type="slidenum">
              <a:rPr lang="ja-JP" altLang="en-US" smtClean="0">
                <a:solidFill>
                  <a:prstClr val="black"/>
                </a:solidFill>
              </a:rPr>
              <a:pPr/>
              <a:t>19</a:t>
            </a:fld>
            <a:endParaRPr lang="en-US" altLang="ja-JP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600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A44F0-50BC-4B97-8B6B-1D337543C7CC}" type="slidenum">
              <a:rPr lang="ja-JP" altLang="en-US" smtClean="0">
                <a:solidFill>
                  <a:prstClr val="black"/>
                </a:solidFill>
              </a:rPr>
              <a:pPr/>
              <a:t>2</a:t>
            </a:fld>
            <a:endParaRPr lang="en-US" altLang="ja-JP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600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A44F0-50BC-4B97-8B6B-1D337543C7CC}" type="slidenum">
              <a:rPr lang="ja-JP" altLang="en-US" smtClean="0">
                <a:solidFill>
                  <a:prstClr val="black"/>
                </a:solidFill>
              </a:rPr>
              <a:pPr/>
              <a:t>3</a:t>
            </a:fld>
            <a:endParaRPr lang="en-US" altLang="ja-JP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600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A44F0-50BC-4B97-8B6B-1D337543C7CC}" type="slidenum">
              <a:rPr lang="ja-JP" altLang="en-US" smtClean="0">
                <a:solidFill>
                  <a:prstClr val="black"/>
                </a:solidFill>
              </a:rPr>
              <a:pPr/>
              <a:t>4</a:t>
            </a:fld>
            <a:endParaRPr lang="en-US" altLang="ja-JP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600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A44F0-50BC-4B97-8B6B-1D337543C7CC}" type="slidenum">
              <a:rPr lang="ja-JP" altLang="en-US" smtClean="0">
                <a:solidFill>
                  <a:prstClr val="black"/>
                </a:solidFill>
              </a:rPr>
              <a:pPr/>
              <a:t>5</a:t>
            </a:fld>
            <a:endParaRPr lang="en-US" altLang="ja-JP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600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A44F0-50BC-4B97-8B6B-1D337543C7CC}" type="slidenum">
              <a:rPr lang="ja-JP" altLang="en-US" smtClean="0">
                <a:solidFill>
                  <a:prstClr val="black"/>
                </a:solidFill>
              </a:rPr>
              <a:pPr/>
              <a:t>6</a:t>
            </a:fld>
            <a:endParaRPr lang="en-US" altLang="ja-JP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600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A44F0-50BC-4B97-8B6B-1D337543C7CC}" type="slidenum">
              <a:rPr lang="ja-JP" altLang="en-US" smtClean="0">
                <a:solidFill>
                  <a:prstClr val="black"/>
                </a:solidFill>
              </a:rPr>
              <a:pPr/>
              <a:t>7</a:t>
            </a:fld>
            <a:endParaRPr lang="en-US" altLang="ja-JP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600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A44F0-50BC-4B97-8B6B-1D337543C7CC}" type="slidenum">
              <a:rPr lang="ja-JP" altLang="en-US" smtClean="0">
                <a:solidFill>
                  <a:prstClr val="black"/>
                </a:solidFill>
              </a:rPr>
              <a:pPr/>
              <a:t>8</a:t>
            </a:fld>
            <a:endParaRPr lang="en-US" altLang="ja-JP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600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A44F0-50BC-4B97-8B6B-1D337543C7CC}" type="slidenum">
              <a:rPr lang="ja-JP" altLang="en-US" smtClean="0">
                <a:solidFill>
                  <a:prstClr val="black"/>
                </a:solidFill>
              </a:rPr>
              <a:pPr/>
              <a:t>9</a:t>
            </a:fld>
            <a:endParaRPr lang="en-US" altLang="ja-JP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600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78613" y="152400"/>
            <a:ext cx="2098675" cy="5638800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152400"/>
            <a:ext cx="6145213" cy="5638800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30353257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23179190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133527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371600"/>
            <a:ext cx="40386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0" y="1371600"/>
            <a:ext cx="40386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22900956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23724165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12894027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2984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90771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986729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15213665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78613" y="152400"/>
            <a:ext cx="2098675" cy="5638800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152400"/>
            <a:ext cx="6145213" cy="5638800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2772310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371600"/>
            <a:ext cx="40386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0" y="1371600"/>
            <a:ext cx="40386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 descr="3"/>
          <p:cNvPicPr>
            <a:picLocks noChangeAspect="1" noChangeArrowheads="1"/>
          </p:cNvPicPr>
          <p:nvPr/>
        </p:nvPicPr>
        <p:blipFill>
          <a:blip r:embed="rId13"/>
          <a:srcRect b="1231"/>
          <a:stretch>
            <a:fillRect/>
          </a:stretch>
        </p:blipFill>
        <p:spPr bwMode="auto">
          <a:xfrm>
            <a:off x="0" y="0"/>
            <a:ext cx="9144000" cy="364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9" descr="VI系统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0" y="0"/>
            <a:ext cx="205105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286000" y="152400"/>
            <a:ext cx="6491288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81000" y="1371600"/>
            <a:ext cx="8229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主要内容：</a:t>
            </a:r>
            <a:br>
              <a:rPr lang="zh-CN" altLang="en-US" smtClean="0"/>
            </a:br>
            <a:r>
              <a:rPr lang="zh-CN" altLang="zh-CN" smtClean="0"/>
              <a:t>1.</a:t>
            </a:r>
            <a:r>
              <a:rPr lang="zh-CN" altLang="en-US" smtClean="0"/>
              <a:t>学历、工作简历；</a:t>
            </a:r>
            <a:br>
              <a:rPr lang="zh-CN" altLang="en-US" smtClean="0"/>
            </a:br>
            <a:r>
              <a:rPr lang="zh-CN" altLang="zh-CN" smtClean="0"/>
              <a:t>2.</a:t>
            </a:r>
            <a:r>
              <a:rPr lang="zh-CN" altLang="en-US" smtClean="0"/>
              <a:t>任现岗位以来的主要工作业绩（包括解决的关键问题、做出的重要贡献等）；</a:t>
            </a:r>
            <a:br>
              <a:rPr lang="zh-CN" altLang="en-US" smtClean="0"/>
            </a:br>
            <a:r>
              <a:rPr lang="zh-CN" altLang="zh-CN" smtClean="0"/>
              <a:t>3.</a:t>
            </a:r>
            <a:r>
              <a:rPr lang="zh-CN" altLang="en-US" smtClean="0"/>
              <a:t>对应聘岗位的工作设想；</a:t>
            </a:r>
            <a:br>
              <a:rPr lang="zh-CN" altLang="en-US" smtClean="0"/>
            </a:br>
            <a:r>
              <a:rPr lang="zh-CN" altLang="zh-CN" smtClean="0"/>
              <a:t>4.</a:t>
            </a:r>
            <a:r>
              <a:rPr lang="zh-CN" altLang="en-US" smtClean="0"/>
              <a:t>代表性论著、专利与成果转化情况；</a:t>
            </a:r>
            <a:br>
              <a:rPr lang="zh-CN" altLang="en-US" smtClean="0"/>
            </a:br>
            <a:r>
              <a:rPr lang="zh-CN" altLang="zh-CN" smtClean="0"/>
              <a:t>5.</a:t>
            </a:r>
            <a:r>
              <a:rPr lang="zh-CN" altLang="en-US" smtClean="0"/>
              <a:t>获得科技奖励或其他荣誉情况；</a:t>
            </a:r>
            <a:br>
              <a:rPr lang="zh-CN" altLang="en-US" smtClean="0"/>
            </a:br>
            <a:r>
              <a:rPr lang="zh-CN" altLang="zh-CN" smtClean="0"/>
              <a:t>6.</a:t>
            </a:r>
            <a:r>
              <a:rPr lang="zh-CN" altLang="en-US" smtClean="0"/>
              <a:t>获得国内外学术任职情况。</a:t>
            </a:r>
            <a:br>
              <a:rPr lang="zh-CN" altLang="en-US" smtClean="0"/>
            </a:br>
            <a:endParaRPr lang="zh-CN" alt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8" r:id="rId1"/>
    <p:sldLayoutId id="2147484027" r:id="rId2"/>
    <p:sldLayoutId id="2147484026" r:id="rId3"/>
    <p:sldLayoutId id="2147484025" r:id="rId4"/>
    <p:sldLayoutId id="2147484024" r:id="rId5"/>
    <p:sldLayoutId id="2147484023" r:id="rId6"/>
    <p:sldLayoutId id="2147484022" r:id="rId7"/>
    <p:sldLayoutId id="2147484021" r:id="rId8"/>
    <p:sldLayoutId id="2147484020" r:id="rId9"/>
    <p:sldLayoutId id="2147484019" r:id="rId10"/>
    <p:sldLayoutId id="214748401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itchFamily="34" charset="0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itchFamily="34" charset="0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itchFamily="34" charset="0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itchFamily="34" charset="0"/>
          <a:ea typeface="黑体" pitchFamily="2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itchFamily="34" charset="0"/>
          <a:ea typeface="黑体" pitchFamily="2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itchFamily="34" charset="0"/>
          <a:ea typeface="黑体" pitchFamily="2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itchFamily="34" charset="0"/>
          <a:ea typeface="黑体" pitchFamily="2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itchFamily="34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7" descr="1"/>
          <p:cNvPicPr>
            <a:picLocks noChangeAspect="1" noChangeArrowheads="1"/>
          </p:cNvPicPr>
          <p:nvPr/>
        </p:nvPicPr>
        <p:blipFill>
          <a:blip r:embed="rId13"/>
          <a:srcRect t="1042" b="2733"/>
          <a:stretch>
            <a:fillRect/>
          </a:stretch>
        </p:blipFill>
        <p:spPr bwMode="auto">
          <a:xfrm>
            <a:off x="0" y="260350"/>
            <a:ext cx="9144000" cy="659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286000" y="152400"/>
            <a:ext cx="6491288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81000" y="1371600"/>
            <a:ext cx="8229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主要内容：</a:t>
            </a:r>
            <a:br>
              <a:rPr lang="zh-CN" altLang="en-US" smtClean="0"/>
            </a:br>
            <a:r>
              <a:rPr lang="zh-CN" altLang="zh-CN" smtClean="0"/>
              <a:t>1.</a:t>
            </a:r>
            <a:r>
              <a:rPr lang="zh-CN" altLang="en-US" smtClean="0"/>
              <a:t>学历、工作简历；</a:t>
            </a:r>
            <a:br>
              <a:rPr lang="zh-CN" altLang="en-US" smtClean="0"/>
            </a:br>
            <a:r>
              <a:rPr lang="zh-CN" altLang="zh-CN" smtClean="0"/>
              <a:t>2.</a:t>
            </a:r>
            <a:r>
              <a:rPr lang="zh-CN" altLang="en-US" smtClean="0"/>
              <a:t>任现岗位以来的主要工作业绩（包括解决的关键问题、做出的重要贡献等）；</a:t>
            </a:r>
            <a:br>
              <a:rPr lang="zh-CN" altLang="en-US" smtClean="0"/>
            </a:br>
            <a:r>
              <a:rPr lang="zh-CN" altLang="zh-CN" smtClean="0"/>
              <a:t>3.</a:t>
            </a:r>
            <a:r>
              <a:rPr lang="zh-CN" altLang="en-US" smtClean="0"/>
              <a:t>对应聘岗位的工作设想；</a:t>
            </a:r>
            <a:br>
              <a:rPr lang="zh-CN" altLang="en-US" smtClean="0"/>
            </a:br>
            <a:r>
              <a:rPr lang="zh-CN" altLang="zh-CN" smtClean="0"/>
              <a:t>4.</a:t>
            </a:r>
            <a:r>
              <a:rPr lang="zh-CN" altLang="en-US" smtClean="0"/>
              <a:t>代表性论著、专利与成果转化情况；</a:t>
            </a:r>
            <a:br>
              <a:rPr lang="zh-CN" altLang="en-US" smtClean="0"/>
            </a:br>
            <a:r>
              <a:rPr lang="zh-CN" altLang="zh-CN" smtClean="0"/>
              <a:t>5.</a:t>
            </a:r>
            <a:r>
              <a:rPr lang="zh-CN" altLang="en-US" smtClean="0"/>
              <a:t>获得科技奖励或其他荣誉情况；</a:t>
            </a:r>
            <a:br>
              <a:rPr lang="zh-CN" altLang="en-US" smtClean="0"/>
            </a:br>
            <a:r>
              <a:rPr lang="zh-CN" altLang="zh-CN" smtClean="0"/>
              <a:t>6.</a:t>
            </a:r>
            <a:r>
              <a:rPr lang="zh-CN" altLang="en-US" smtClean="0"/>
              <a:t>获得国内外学术任职情况。</a:t>
            </a:r>
            <a:br>
              <a:rPr lang="zh-CN" altLang="en-US" smtClean="0"/>
            </a:b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104873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3" r:id="rId1"/>
    <p:sldLayoutId id="2147484054" r:id="rId2"/>
    <p:sldLayoutId id="2147484055" r:id="rId3"/>
    <p:sldLayoutId id="2147484056" r:id="rId4"/>
    <p:sldLayoutId id="2147484057" r:id="rId5"/>
    <p:sldLayoutId id="2147484058" r:id="rId6"/>
    <p:sldLayoutId id="2147484059" r:id="rId7"/>
    <p:sldLayoutId id="2147484060" r:id="rId8"/>
    <p:sldLayoutId id="2147484061" r:id="rId9"/>
    <p:sldLayoutId id="2147484062" r:id="rId10"/>
    <p:sldLayoutId id="214748406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itchFamily="34" charset="0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itchFamily="34" charset="0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itchFamily="34" charset="0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itchFamily="34" charset="0"/>
          <a:ea typeface="黑体" pitchFamily="2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itchFamily="34" charset="0"/>
          <a:ea typeface="黑体" pitchFamily="2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itchFamily="34" charset="0"/>
          <a:ea typeface="黑体" pitchFamily="2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itchFamily="34" charset="0"/>
          <a:ea typeface="黑体" pitchFamily="2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pitchFamily="34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2033553"/>
            <a:ext cx="84348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Recent Advances </a:t>
            </a:r>
            <a:r>
              <a:rPr lang="en-US" altLang="zh-CN" sz="4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Planar </a:t>
            </a: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thin-film </a:t>
            </a:r>
            <a:r>
              <a:rPr lang="en-US" altLang="zh-CN" sz="4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stacks</a:t>
            </a:r>
            <a:endParaRPr lang="zh-CN" altLang="en-US" sz="4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867487" y="5622339"/>
            <a:ext cx="31789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Reporter:Zhengji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Wen</a:t>
            </a:r>
          </a:p>
          <a:p>
            <a:pPr algn="ctr"/>
            <a:r>
              <a:rPr lang="en-US" altLang="zh-C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2019.03.06</a:t>
            </a:r>
            <a:endParaRPr lang="en-US" altLang="zh-CN" sz="24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76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19672" y="292586"/>
            <a:ext cx="69127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Realization of a Reflective Optical Limiter</a:t>
            </a:r>
            <a:endParaRPr lang="zh-CN" altLang="en-US" sz="2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60" y="980728"/>
            <a:ext cx="2756035" cy="2022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414899"/>
            <a:ext cx="3282305" cy="231835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81998" y="3068960"/>
            <a:ext cx="2537874" cy="369332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low-intensity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irradiance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319" y="999734"/>
            <a:ext cx="3413113" cy="2357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35496" y="5733256"/>
            <a:ext cx="4392488" cy="738664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incident light </a:t>
            </a:r>
            <a:r>
              <a:rPr lang="en-US" altLang="zh-CN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intensity increases</a:t>
            </a:r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 cavity mode will disappear and the layered </a:t>
            </a:r>
            <a:r>
              <a:rPr lang="en-US" altLang="zh-CN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 will </a:t>
            </a:r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become highly reflective within the entire photonic band </a:t>
            </a:r>
            <a:r>
              <a:rPr lang="en-US" altLang="zh-CN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gap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990" y="3356992"/>
            <a:ext cx="3611466" cy="294637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915816" y="6546830"/>
            <a:ext cx="36990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PHYS. REV. APPLIED 5, 064010 (2016)</a:t>
            </a:r>
            <a:endParaRPr lang="zh-CN" altLang="en-US" sz="1600" b="1" dirty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62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689" y="3068960"/>
            <a:ext cx="2963486" cy="349367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787700" y="231031"/>
            <a:ext cx="61686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Limiting Optical </a:t>
            </a:r>
            <a:r>
              <a:rPr lang="en-US" altLang="zh-CN" sz="24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Diodes and </a:t>
            </a:r>
            <a:r>
              <a:rPr lang="en-US" altLang="zh-CN" sz="2400" b="1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Nonreciprocity</a:t>
            </a:r>
            <a:endParaRPr lang="zh-CN" altLang="en-US" sz="24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80728"/>
            <a:ext cx="4464496" cy="2174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284984"/>
            <a:ext cx="4536504" cy="3239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827584" y="6546830"/>
            <a:ext cx="32608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i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ACS Photonics</a:t>
            </a:r>
            <a:r>
              <a:rPr lang="en-US" altLang="zh-CN" sz="16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16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2688−</a:t>
            </a:r>
            <a:r>
              <a:rPr lang="en-US" altLang="zh-CN" sz="1600" b="1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2692 (2018)</a:t>
            </a:r>
            <a:endParaRPr lang="zh-CN" altLang="en-US" sz="1600" b="1" dirty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980728"/>
            <a:ext cx="2938673" cy="206736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267718" y="6546331"/>
            <a:ext cx="3912794" cy="339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PHYS. REV. APPLIED 11, 024046 (2019)</a:t>
            </a:r>
            <a:endParaRPr lang="zh-CN" altLang="en-US" sz="1600" b="1" dirty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62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703833"/>
            <a:ext cx="4552695" cy="2533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755576" y="44624"/>
            <a:ext cx="79928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Designer Perfect Light Absorption Using Ultrathin Lossless</a:t>
            </a:r>
          </a:p>
          <a:p>
            <a:pPr algn="ctr"/>
            <a:r>
              <a: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Dielectrics on Absorptive Substrates</a:t>
            </a:r>
            <a:endParaRPr lang="zh-CN" altLang="en-US" sz="24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80728"/>
            <a:ext cx="3836826" cy="2706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980728"/>
            <a:ext cx="4391980" cy="2055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548" y="3861048"/>
            <a:ext cx="4175956" cy="1808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2838863" y="6525344"/>
            <a:ext cx="3677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Adv. Optical Mater. </a:t>
            </a:r>
            <a:r>
              <a:rPr lang="en-US" altLang="zh-CN" b="1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1800672 (2018)</a:t>
            </a:r>
            <a:endParaRPr lang="zh-CN" altLang="en-US" b="1" dirty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932040" y="3068960"/>
            <a:ext cx="4176464" cy="738664"/>
          </a:xfrm>
          <a:prstGeom prst="rect">
            <a:avLst/>
          </a:prstGeom>
          <a:solidFill>
            <a:srgbClr val="000099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TiO2 with different thicknesses deposited on an opaque Ni substrate for a) a smooth glass </a:t>
            </a:r>
            <a:r>
              <a:rPr lang="en-US" altLang="zh-CN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substrate and </a:t>
            </a:r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b) frosted glass substrate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1016" y="6237312"/>
            <a:ext cx="5077072" cy="307777"/>
          </a:xfrm>
          <a:prstGeom prst="rect">
            <a:avLst/>
          </a:prstGeom>
          <a:solidFill>
            <a:srgbClr val="000099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Coated TiO</a:t>
            </a:r>
            <a:r>
              <a:rPr lang="en-US" altLang="zh-CN" sz="1400" b="1" baseline="-25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thicknesses </a:t>
            </a:r>
            <a:r>
              <a:rPr lang="en-US" altLang="zh-CN" sz="1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a,d</a:t>
            </a:r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18 nm, </a:t>
            </a:r>
            <a:r>
              <a:rPr lang="en-US" altLang="zh-CN" sz="1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b,e</a:t>
            </a:r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60 nm, </a:t>
            </a:r>
            <a:r>
              <a:rPr lang="en-US" altLang="zh-CN" sz="14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c,f</a:t>
            </a:r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86 </a:t>
            </a:r>
            <a:r>
              <a:rPr lang="en-US" altLang="zh-CN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nm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148064" y="5733256"/>
            <a:ext cx="3816424" cy="523220"/>
          </a:xfrm>
          <a:prstGeom prst="rect">
            <a:avLst/>
          </a:prstGeom>
          <a:solidFill>
            <a:srgbClr val="000099"/>
          </a:solidFill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absorptivity of an 80 nm thick Ge layer is deposited on a) Ag and b) Ni substrates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928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01"/>
          <a:stretch/>
        </p:blipFill>
        <p:spPr bwMode="auto">
          <a:xfrm>
            <a:off x="5940152" y="1318276"/>
            <a:ext cx="3152679" cy="1318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/>
        </p:nvSpPr>
        <p:spPr>
          <a:xfrm>
            <a:off x="3381503" y="241484"/>
            <a:ext cx="25586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 </a:t>
            </a:r>
            <a:r>
              <a:rPr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Reflector</a:t>
            </a:r>
            <a:endParaRPr lang="zh-CN" altLang="en-US" sz="28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80728"/>
            <a:ext cx="3240361" cy="1425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01" y="2420888"/>
            <a:ext cx="3495135" cy="174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174438"/>
            <a:ext cx="3059265" cy="240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/>
          <p:cNvSpPr/>
          <p:nvPr/>
        </p:nvSpPr>
        <p:spPr>
          <a:xfrm>
            <a:off x="683568" y="6546830"/>
            <a:ext cx="3293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Adv. Optical Mater. </a:t>
            </a:r>
            <a:r>
              <a:rPr lang="en-US" altLang="zh-CN" sz="1600" b="1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1801214 (2018)</a:t>
            </a:r>
            <a:endParaRPr lang="zh-CN" altLang="en-US" sz="1600" b="1" dirty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1" r="14739" b="53488"/>
          <a:stretch/>
        </p:blipFill>
        <p:spPr bwMode="auto">
          <a:xfrm>
            <a:off x="3923928" y="1290162"/>
            <a:ext cx="2015479" cy="1058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364" y="2636912"/>
            <a:ext cx="3152076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矩形 19"/>
          <p:cNvSpPr/>
          <p:nvPr/>
        </p:nvSpPr>
        <p:spPr>
          <a:xfrm>
            <a:off x="5738085" y="6546830"/>
            <a:ext cx="2794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i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Optics </a:t>
            </a:r>
            <a:r>
              <a:rPr lang="en-US" altLang="zh-CN" sz="1600" b="1" i="1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Letters</a:t>
            </a:r>
            <a:r>
              <a:rPr lang="en-US" altLang="zh-CN" sz="1600" b="1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44, 86-89 (2019)</a:t>
            </a:r>
            <a:endParaRPr lang="zh-CN" altLang="en-US" sz="1600" b="1" dirty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24128" y="960983"/>
            <a:ext cx="2797048" cy="307777"/>
          </a:xfrm>
          <a:prstGeom prst="rect">
            <a:avLst/>
          </a:prstGeom>
          <a:solidFill>
            <a:srgbClr val="000099"/>
          </a:solidFill>
          <a:ln>
            <a:solidFill>
              <a:srgbClr val="000099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High-color-purity, angle-invariant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57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39815"/>
            <a:ext cx="2784622" cy="227316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835696" y="44624"/>
            <a:ext cx="64624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Giant enhancement in </a:t>
            </a:r>
            <a:r>
              <a:rPr lang="en-US" altLang="zh-CN" sz="2400" b="1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Goos-Hänchen</a:t>
            </a:r>
            <a:r>
              <a: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shift at</a:t>
            </a:r>
          </a:p>
          <a:p>
            <a:r>
              <a: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singular phase of a </a:t>
            </a:r>
            <a:r>
              <a:rPr lang="en-US" altLang="zh-CN" sz="2400" b="1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nanophotonic</a:t>
            </a:r>
            <a:r>
              <a: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cavity</a:t>
            </a:r>
            <a:endParaRPr lang="zh-CN" altLang="en-US" sz="24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1520" y="3140968"/>
            <a:ext cx="26885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i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Optics </a:t>
            </a:r>
            <a:r>
              <a:rPr lang="en-US" altLang="zh-CN" sz="1400" b="1" i="1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Letters</a:t>
            </a:r>
            <a:r>
              <a:rPr lang="en-US" altLang="zh-CN" sz="1400" b="1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33, 794-796 (2008) </a:t>
            </a:r>
            <a:endParaRPr lang="zh-CN" altLang="en-US" sz="1400" b="1" dirty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429000"/>
            <a:ext cx="2883523" cy="309711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77241" y="6525344"/>
            <a:ext cx="34251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PHYSICAL REVIEW A 92, 013815 (2015)</a:t>
            </a:r>
            <a:endParaRPr lang="zh-CN" altLang="en-US" sz="1400" b="1" dirty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33"/>
          <a:stretch/>
        </p:blipFill>
        <p:spPr bwMode="auto">
          <a:xfrm>
            <a:off x="3275856" y="980728"/>
            <a:ext cx="1434414" cy="1141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980728"/>
            <a:ext cx="3742912" cy="25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3275856" y="3691818"/>
            <a:ext cx="1532397" cy="1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3275856" y="2270497"/>
            <a:ext cx="1457313" cy="1404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573016"/>
            <a:ext cx="4099844" cy="3015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4891881" y="6577607"/>
            <a:ext cx="29204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zh-CN" sz="14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Appl. Phys. Lett. 112, 161109 (2018)</a:t>
            </a:r>
            <a:endParaRPr lang="zh-CN" altLang="en-US" sz="1400" b="1" dirty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51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19672" y="231031"/>
            <a:ext cx="61647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Absorber </a:t>
            </a:r>
            <a:r>
              <a:rPr lang="en-US" altLang="zh-CN" sz="24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Cavities and </a:t>
            </a:r>
            <a:r>
              <a:rPr lang="en-US" altLang="zh-CN" sz="2400" b="1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Biosensing</a:t>
            </a:r>
            <a:r>
              <a:rPr lang="en-US" altLang="zh-CN" sz="24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application</a:t>
            </a:r>
            <a:endParaRPr lang="zh-CN" altLang="en-US" sz="24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89"/>
          <a:stretch/>
        </p:blipFill>
        <p:spPr bwMode="auto">
          <a:xfrm>
            <a:off x="611560" y="980728"/>
            <a:ext cx="3312368" cy="129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97610"/>
            <a:ext cx="3456384" cy="1275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45" y="3573016"/>
            <a:ext cx="4113347" cy="3065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1037578" y="6597352"/>
            <a:ext cx="25894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Adv. Mater. </a:t>
            </a:r>
            <a:r>
              <a:rPr lang="en-US" altLang="zh-CN" sz="1600" b="1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1706696 (2018)</a:t>
            </a:r>
            <a:endParaRPr lang="zh-CN" altLang="en-US" sz="1600" b="1" dirty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980728"/>
            <a:ext cx="3645170" cy="25896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237" y="3645024"/>
            <a:ext cx="3528061" cy="290180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788024" y="6546830"/>
            <a:ext cx="41764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NATURE COMMUNICATIONS </a:t>
            </a:r>
            <a:r>
              <a:rPr lang="en-US" altLang="zh-CN" sz="1600" b="1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9, 369 (2018)</a:t>
            </a:r>
            <a:endParaRPr lang="zh-CN" altLang="en-US" sz="1600" b="1" dirty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89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979" y="2835952"/>
            <a:ext cx="3765477" cy="287739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421" y="1484784"/>
            <a:ext cx="4580075" cy="129614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779912" y="188640"/>
            <a:ext cx="17011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Extension</a:t>
            </a:r>
            <a:endParaRPr lang="zh-CN" altLang="en-US" sz="28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70" y="1359084"/>
            <a:ext cx="3132739" cy="1277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62" y="2687342"/>
            <a:ext cx="3427064" cy="2325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375738" y="5157192"/>
            <a:ext cx="3764214" cy="1296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702356" y="6546830"/>
            <a:ext cx="32017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i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Adv. Optical Mater. </a:t>
            </a:r>
            <a:r>
              <a:rPr lang="en-US" altLang="zh-CN" sz="1600" b="1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1801313 (2019)</a:t>
            </a:r>
            <a:endParaRPr lang="zh-CN" altLang="en-US" sz="1600" b="1" dirty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786" y="1002214"/>
            <a:ext cx="2841932" cy="338554"/>
          </a:xfrm>
          <a:prstGeom prst="rect">
            <a:avLst/>
          </a:prstGeom>
          <a:solidFill>
            <a:srgbClr val="000099"/>
          </a:solidFill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Label-Free Optical Biosensors</a:t>
            </a:r>
          </a:p>
        </p:txBody>
      </p:sp>
      <p:sp>
        <p:nvSpPr>
          <p:cNvPr id="5" name="矩形 4"/>
          <p:cNvSpPr/>
          <p:nvPr/>
        </p:nvSpPr>
        <p:spPr>
          <a:xfrm>
            <a:off x="4572000" y="972017"/>
            <a:ext cx="4427984" cy="584775"/>
          </a:xfrm>
          <a:prstGeom prst="rect">
            <a:avLst/>
          </a:prstGeom>
          <a:solidFill>
            <a:srgbClr val="000099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Giant </a:t>
            </a:r>
            <a:r>
              <a:rPr lang="en-US" altLang="zh-CN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Goos-Hänchen</a:t>
            </a:r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shift induced </a:t>
            </a:r>
            <a:r>
              <a:rPr lang="en-US" altLang="zh-CN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bounded </a:t>
            </a:r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states in optical </a:t>
            </a:r>
            <a:r>
              <a:rPr lang="en-US" altLang="zh-CN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PT-symmetric bilayer </a:t>
            </a:r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structures</a:t>
            </a:r>
            <a:endParaRPr lang="zh-CN" alt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5661248"/>
            <a:ext cx="4176464" cy="72325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381964" y="6516052"/>
            <a:ext cx="3294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i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Optics </a:t>
            </a:r>
            <a:r>
              <a:rPr lang="en-US" altLang="zh-CN" sz="1600" b="1" i="1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Express</a:t>
            </a:r>
            <a:r>
              <a:rPr lang="en-US" altLang="zh-CN" sz="1600" b="1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27, </a:t>
            </a:r>
            <a:r>
              <a:rPr lang="en-US" altLang="zh-CN" sz="1600" b="1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7857</a:t>
            </a:r>
            <a:r>
              <a:rPr lang="en-US" altLang="zh-CN" sz="1600" b="1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-7867 </a:t>
            </a:r>
            <a:r>
              <a:rPr lang="en-US" altLang="zh-CN" sz="1600" b="1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(2019)</a:t>
            </a:r>
            <a:endParaRPr lang="zh-CN" altLang="en-US" sz="1600" b="1" dirty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37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79" y="3573016"/>
            <a:ext cx="3816425" cy="319790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293141" y="169476"/>
            <a:ext cx="45111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Dual-band infrared imaging</a:t>
            </a:r>
            <a:endParaRPr lang="zh-CN" altLang="en-US" sz="28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84784"/>
            <a:ext cx="4740347" cy="368540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99592" y="980728"/>
            <a:ext cx="3275856" cy="584775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and working principle of </a:t>
            </a:r>
            <a:endParaRPr lang="en-US" altLang="zh-CN" sz="16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6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HgTe</a:t>
            </a:r>
            <a:r>
              <a:rPr lang="en-US" altLang="zh-CN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CQDs dual-band </a:t>
            </a:r>
            <a:r>
              <a:rPr lang="en-US" altLang="zh-CN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detectors</a:t>
            </a:r>
            <a:endParaRPr lang="zh-CN" alt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527275"/>
            <a:ext cx="3672408" cy="204574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526360" y="980728"/>
            <a:ext cx="3366120" cy="584775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Spectral response of the dual-band detector </a:t>
            </a:r>
            <a:r>
              <a:rPr lang="en-US" altLang="zh-CN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85 </a:t>
            </a:r>
            <a:r>
              <a:rPr lang="en-US" altLang="zh-CN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zh-CN" alt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7"/>
          <a:stretch/>
        </p:blipFill>
        <p:spPr>
          <a:xfrm>
            <a:off x="1043608" y="4869160"/>
            <a:ext cx="2765698" cy="144016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156176" y="5456257"/>
            <a:ext cx="2387192" cy="276999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SWIR/MWIR dual-band imaging</a:t>
            </a:r>
            <a:endParaRPr lang="zh-CN" altLang="en-US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1520" y="6362164"/>
            <a:ext cx="50405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Tang, Xin, et al. "Dual-band infrared imaging using stacked colloidal quantum dot photodiodes." Nature Photonics (2019): 1.</a:t>
            </a:r>
            <a:endParaRPr lang="zh-CN" altLang="en-US" sz="1400" b="1" dirty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8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768" y="5233714"/>
            <a:ext cx="3218696" cy="1507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980728"/>
            <a:ext cx="2698570" cy="549019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212679" y="231031"/>
            <a:ext cx="5167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Bianisotropic</a:t>
            </a:r>
            <a:r>
              <a: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Photonic Metamaterials</a:t>
            </a:r>
            <a:endParaRPr lang="zh-CN" altLang="en-US" sz="24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234000"/>
            <a:ext cx="1394102" cy="2310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80728"/>
            <a:ext cx="2874328" cy="3253272"/>
          </a:xfrm>
          <a:prstGeom prst="rect">
            <a:avLst/>
          </a:prstGeom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4437111"/>
            <a:ext cx="1643788" cy="1401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496" y="980728"/>
            <a:ext cx="3320273" cy="350608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87624" y="6546830"/>
            <a:ext cx="67687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journal of selected topics in quantum </a:t>
            </a:r>
            <a:r>
              <a:rPr lang="en-US" altLang="zh-CN" sz="1600" b="1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electronics 16, 367-375 (2010)</a:t>
            </a:r>
            <a:endParaRPr lang="zh-CN" altLang="en-US" sz="1600" b="1" dirty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51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025984"/>
            <a:ext cx="1871489" cy="1632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2" y="2698778"/>
            <a:ext cx="3024658" cy="149378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259632" y="231031"/>
            <a:ext cx="74888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Retrieving effective </a:t>
            </a:r>
            <a:r>
              <a:rPr lang="en-US" altLang="zh-CN" sz="24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 by </a:t>
            </a:r>
            <a:r>
              <a: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nonlocal </a:t>
            </a:r>
            <a:r>
              <a:rPr lang="en-US" altLang="zh-CN" sz="24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relations</a:t>
            </a:r>
            <a:endParaRPr lang="zh-CN" altLang="en-US" sz="24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4365104"/>
            <a:ext cx="3099632" cy="23454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808" y="980728"/>
            <a:ext cx="2309812" cy="125170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221101"/>
            <a:ext cx="3240360" cy="1919867"/>
          </a:xfrm>
          <a:prstGeom prst="rect">
            <a:avLst/>
          </a:prstGeom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950" y="2204864"/>
            <a:ext cx="1493138" cy="1130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356992"/>
            <a:ext cx="5773053" cy="3032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2843808" y="6546830"/>
            <a:ext cx="3893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PHYSICAL REVIEW B 99, 035442 (2019)</a:t>
            </a:r>
            <a:endParaRPr lang="zh-CN" altLang="en-US" sz="1600" b="1" dirty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11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755576" y="980728"/>
            <a:ext cx="8064896" cy="5632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71500" indent="-571500" eaLnBrk="0" hangingPunct="0">
              <a:buFont typeface="Wingdings" panose="05000000000000000000" pitchFamily="2" charset="2"/>
              <a:buChar char="p"/>
              <a:defRPr/>
            </a:pPr>
            <a:r>
              <a:rPr lang="en-US" altLang="zh-CN" sz="24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Perfect absorption and </a:t>
            </a:r>
            <a:r>
              <a:rPr lang="en-US" altLang="zh-CN" sz="24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Tamm </a:t>
            </a:r>
            <a:r>
              <a:rPr lang="en-US" altLang="zh-CN" sz="24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Plasmons</a:t>
            </a:r>
            <a:endParaRPr lang="en-US" altLang="zh-CN" sz="2400" b="1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571500" indent="-571500" eaLnBrk="0" hangingPunct="0">
              <a:buFont typeface="Wingdings" panose="05000000000000000000" pitchFamily="2" charset="2"/>
              <a:buChar char="p"/>
              <a:defRPr/>
            </a:pPr>
            <a:endParaRPr lang="en-US" altLang="zh-CN" sz="24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571500" indent="-571500" eaLnBrk="0" hangingPunct="0">
              <a:buFont typeface="Wingdings" panose="05000000000000000000" pitchFamily="2" charset="2"/>
              <a:buChar char="p"/>
              <a:defRPr/>
            </a:pPr>
            <a:r>
              <a:rPr lang="en-US" altLang="zh-CN" sz="24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Brewster effect when approaching points of </a:t>
            </a:r>
            <a:r>
              <a:rPr lang="en-US" altLang="zh-CN" sz="24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degeneracy</a:t>
            </a:r>
          </a:p>
          <a:p>
            <a:pPr marL="571500" indent="-571500" eaLnBrk="0" hangingPunct="0">
              <a:buFont typeface="Wingdings" panose="05000000000000000000" pitchFamily="2" charset="2"/>
              <a:buChar char="p"/>
              <a:defRPr/>
            </a:pPr>
            <a:endParaRPr lang="en-US" altLang="zh-CN" sz="2400" b="1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571500" indent="-571500" eaLnBrk="0" hangingPunct="0">
              <a:buFont typeface="Wingdings" panose="05000000000000000000" pitchFamily="2" charset="2"/>
              <a:buChar char="p"/>
              <a:defRPr/>
            </a:pPr>
            <a:r>
              <a:rPr lang="en-US" altLang="zh-CN" sz="24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Angular </a:t>
            </a:r>
            <a:r>
              <a:rPr lang="en-US" altLang="zh-CN" sz="24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dispersions in </a:t>
            </a:r>
            <a:r>
              <a:rPr lang="en-US" altLang="zh-CN" sz="2400" b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mutilayer</a:t>
            </a:r>
            <a:r>
              <a:rPr lang="en-US" altLang="zh-CN" sz="24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stacks</a:t>
            </a:r>
          </a:p>
          <a:p>
            <a:pPr marL="571500" indent="-571500" eaLnBrk="0" hangingPunct="0">
              <a:buFont typeface="Wingdings" panose="05000000000000000000" pitchFamily="2" charset="2"/>
              <a:buChar char="p"/>
              <a:defRPr/>
            </a:pPr>
            <a:endParaRPr lang="en-US" altLang="zh-CN" sz="24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571500" indent="-571500" eaLnBrk="0" hangingPunct="0">
              <a:buFont typeface="Wingdings" panose="05000000000000000000" pitchFamily="2" charset="2"/>
              <a:buChar char="p"/>
              <a:defRPr/>
            </a:pPr>
            <a:r>
              <a:rPr lang="en-US" altLang="zh-CN" sz="24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Limiting Optical Diodes and </a:t>
            </a:r>
            <a:r>
              <a:rPr lang="en-US" altLang="zh-CN" sz="24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Nonreciprocity</a:t>
            </a:r>
            <a:endParaRPr lang="en-US" altLang="zh-CN" sz="2400" b="1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571500" indent="-571500" eaLnBrk="0" hangingPunct="0">
              <a:buFont typeface="Wingdings" panose="05000000000000000000" pitchFamily="2" charset="2"/>
              <a:buChar char="p"/>
              <a:defRPr/>
            </a:pPr>
            <a:endParaRPr lang="en-US" altLang="zh-CN" sz="24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571500" indent="-571500" eaLnBrk="0" hangingPunct="0">
              <a:buFont typeface="Wingdings" panose="05000000000000000000" pitchFamily="2" charset="2"/>
              <a:buChar char="p"/>
              <a:defRPr/>
            </a:pPr>
            <a:r>
              <a:rPr lang="en-US" altLang="zh-CN" sz="24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Color </a:t>
            </a:r>
            <a:r>
              <a:rPr lang="en-US" altLang="zh-CN" sz="24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Reflector</a:t>
            </a:r>
          </a:p>
          <a:p>
            <a:pPr marL="571500" indent="-571500" eaLnBrk="0" hangingPunct="0">
              <a:buFont typeface="Wingdings" panose="05000000000000000000" pitchFamily="2" charset="2"/>
              <a:buChar char="p"/>
              <a:defRPr/>
            </a:pPr>
            <a:endParaRPr lang="en-US" altLang="zh-CN" sz="24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571500" indent="-571500" eaLnBrk="0" hangingPunct="0">
              <a:buFont typeface="Wingdings" panose="05000000000000000000" pitchFamily="2" charset="2"/>
              <a:buChar char="p"/>
              <a:defRPr/>
            </a:pPr>
            <a:r>
              <a:rPr lang="en-US" altLang="zh-CN" sz="2400" b="1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Goos-Hänchen</a:t>
            </a:r>
            <a:r>
              <a:rPr lang="en-US" altLang="zh-CN" sz="24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shift and </a:t>
            </a:r>
            <a:r>
              <a:rPr lang="en-US" altLang="zh-CN" sz="2400" b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Biosensing</a:t>
            </a:r>
            <a:r>
              <a:rPr lang="en-US" altLang="zh-CN" sz="24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application</a:t>
            </a:r>
            <a:endParaRPr lang="en-US" altLang="zh-CN" sz="2400" b="1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0" hangingPunct="0">
              <a:defRPr/>
            </a:pPr>
            <a:endParaRPr lang="en-US" altLang="zh-CN" sz="24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571500" indent="-571500" eaLnBrk="0" hangingPunct="0">
              <a:buFont typeface="Wingdings" panose="05000000000000000000" pitchFamily="2" charset="2"/>
              <a:buChar char="p"/>
              <a:defRPr/>
            </a:pPr>
            <a:r>
              <a:rPr lang="en-US" altLang="zh-CN" sz="24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Dual-band infrared </a:t>
            </a:r>
            <a:r>
              <a:rPr lang="en-US" altLang="zh-CN" sz="24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imaging</a:t>
            </a:r>
          </a:p>
          <a:p>
            <a:pPr marL="571500" indent="-571500" eaLnBrk="0" hangingPunct="0">
              <a:buFont typeface="Wingdings" panose="05000000000000000000" pitchFamily="2" charset="2"/>
              <a:buChar char="p"/>
              <a:defRPr/>
            </a:pPr>
            <a:endParaRPr lang="en-US" altLang="zh-CN" sz="24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571500" indent="-571500" eaLnBrk="0" hangingPunct="0">
              <a:buFont typeface="Wingdings" panose="05000000000000000000" pitchFamily="2" charset="2"/>
              <a:buChar char="p"/>
              <a:defRPr/>
            </a:pPr>
            <a:r>
              <a:rPr lang="en-US" altLang="zh-CN" sz="24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EMT for </a:t>
            </a:r>
            <a:r>
              <a:rPr lang="en-US" altLang="zh-CN" sz="2400" b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Bianisotropic</a:t>
            </a:r>
            <a:r>
              <a:rPr lang="en-US" altLang="zh-CN" sz="24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Photonic </a:t>
            </a:r>
            <a:r>
              <a:rPr lang="en-US" altLang="zh-CN" sz="24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Metamaterials</a:t>
            </a:r>
            <a:endParaRPr lang="en-US" altLang="zh-CN" sz="24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35896" y="116632"/>
            <a:ext cx="16722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21475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15816" y="188640"/>
            <a:ext cx="3240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Perfect absorption</a:t>
            </a:r>
            <a:endParaRPr lang="en-US" altLang="zh-CN" sz="28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35496" y="1628800"/>
            <a:ext cx="2160240" cy="1536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2123728" y="1556792"/>
            <a:ext cx="2226813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140968"/>
            <a:ext cx="4320480" cy="346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79512" y="980728"/>
            <a:ext cx="4032448" cy="584775"/>
          </a:xfrm>
          <a:prstGeom prst="rect">
            <a:avLst/>
          </a:prstGeom>
          <a:solidFill>
            <a:srgbClr val="000099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Fractal phasor resonant cavity for infrared perfect </a:t>
            </a:r>
            <a:r>
              <a:rPr lang="en-US" altLang="zh-CN" sz="160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absorption </a:t>
            </a:r>
            <a:r>
              <a:rPr lang="it-IT" altLang="zh-CN" sz="16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a sub - λ/100 nanofilm</a:t>
            </a:r>
            <a:endParaRPr lang="zh-CN" altLang="en-US" sz="16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68268" y="6546830"/>
            <a:ext cx="34996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i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Optics </a:t>
            </a:r>
            <a:r>
              <a:rPr lang="en-US" altLang="zh-CN" sz="1600" b="1" i="1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Express</a:t>
            </a:r>
            <a:r>
              <a:rPr lang="en-US" altLang="zh-CN" sz="1600" b="1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26, 34043-34059 (2018)</a:t>
            </a:r>
            <a:endParaRPr lang="zh-CN" altLang="en-US" sz="1600" b="1" dirty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111" y="1412776"/>
            <a:ext cx="4461393" cy="203516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6" r="403"/>
          <a:stretch/>
        </p:blipFill>
        <p:spPr>
          <a:xfrm>
            <a:off x="4716016" y="3496705"/>
            <a:ext cx="4336157" cy="3100647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5383310" y="6546830"/>
            <a:ext cx="3293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Adv. Optical Mater. </a:t>
            </a:r>
            <a:r>
              <a:rPr lang="en-US" altLang="zh-CN" sz="1600" b="1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1801596 (2019)</a:t>
            </a:r>
            <a:endParaRPr lang="zh-CN" altLang="en-US" sz="1600" b="1" dirty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499992" y="980728"/>
            <a:ext cx="4608512" cy="338554"/>
          </a:xfrm>
          <a:prstGeom prst="rect">
            <a:avLst/>
          </a:prstGeom>
          <a:solidFill>
            <a:srgbClr val="000099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Large-Area Low-Cost Dielectric Perfect Absorber</a:t>
            </a:r>
          </a:p>
        </p:txBody>
      </p:sp>
    </p:spTree>
    <p:extLst>
      <p:ext uri="{BB962C8B-B14F-4D97-AF65-F5344CB8AC3E}">
        <p14:creationId xmlns:p14="http://schemas.microsoft.com/office/powerpoint/2010/main" val="2414216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19872" y="169476"/>
            <a:ext cx="29523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Tamm Plasmon</a:t>
            </a:r>
            <a:endParaRPr lang="en-US" altLang="zh-CN" sz="28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62370"/>
            <a:ext cx="3101590" cy="1344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787052"/>
            <a:ext cx="4397734" cy="1362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206726"/>
            <a:ext cx="4404394" cy="1829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3"/>
          <p:cNvSpPr/>
          <p:nvPr/>
        </p:nvSpPr>
        <p:spPr>
          <a:xfrm>
            <a:off x="112750" y="6093296"/>
            <a:ext cx="4620418" cy="338554"/>
          </a:xfrm>
          <a:prstGeom prst="rect">
            <a:avLst/>
          </a:prstGeom>
          <a:solidFill>
            <a:srgbClr val="000099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Obvious </a:t>
            </a:r>
            <a:r>
              <a:rPr lang="en-US" altLang="zh-CN" sz="16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EIT-like peaks when </a:t>
            </a:r>
            <a:r>
              <a:rPr lang="en-US" altLang="zh-CN" sz="1600" b="1" i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1600" b="1" i="1" baseline="-2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6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around 258 nm</a:t>
            </a:r>
            <a:endParaRPr lang="zh-CN" altLang="en-US" sz="16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12741" y="6516052"/>
            <a:ext cx="33484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i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Optics </a:t>
            </a:r>
            <a:r>
              <a:rPr lang="en-US" altLang="zh-CN" sz="1600" b="1" i="1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Express</a:t>
            </a:r>
            <a:r>
              <a:rPr lang="en-US" altLang="zh-CN" sz="1600" b="1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27, 5383-5392 (2019)</a:t>
            </a:r>
            <a:endParaRPr lang="zh-CN" altLang="en-US" sz="1600" b="1" dirty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7504" y="971436"/>
            <a:ext cx="4302224" cy="338554"/>
          </a:xfrm>
          <a:prstGeom prst="rect">
            <a:avLst/>
          </a:prstGeom>
          <a:solidFill>
            <a:srgbClr val="000099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Induced reflection in Tamm </a:t>
            </a:r>
            <a:r>
              <a:rPr lang="en-US" altLang="zh-CN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plasmon</a:t>
            </a:r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systems</a:t>
            </a:r>
            <a:endParaRPr lang="zh-CN" alt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78288" y="980728"/>
            <a:ext cx="4158208" cy="584775"/>
          </a:xfrm>
          <a:prstGeom prst="rect">
            <a:avLst/>
          </a:prstGeom>
          <a:solidFill>
            <a:srgbClr val="000099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Tamm </a:t>
            </a:r>
            <a:r>
              <a:rPr lang="en-US" altLang="zh-CN" sz="1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Plasmons</a:t>
            </a:r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Directionally Enhance Rare-Earth </a:t>
            </a:r>
            <a:r>
              <a:rPr lang="en-US" altLang="zh-CN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Nanophosphor Emission</a:t>
            </a:r>
            <a:endParaRPr lang="zh-CN" alt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603377"/>
            <a:ext cx="2831167" cy="1537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167524"/>
            <a:ext cx="4215754" cy="3213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矩形 16"/>
          <p:cNvSpPr/>
          <p:nvPr/>
        </p:nvSpPr>
        <p:spPr>
          <a:xfrm>
            <a:off x="5796136" y="6525344"/>
            <a:ext cx="28696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i="1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ACS photonics </a:t>
            </a:r>
            <a:r>
              <a:rPr lang="en-US" altLang="zh-CN" sz="1600" b="1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8b01407 (2019</a:t>
            </a:r>
            <a:r>
              <a:rPr lang="en-US" altLang="zh-CN" sz="16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1600" b="1" dirty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81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65920" y="5715"/>
            <a:ext cx="67504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Brewster effect when approaching exceptional points of degeneracy: Epsilon-near-zero behavior</a:t>
            </a:r>
            <a:endParaRPr lang="zh-CN" altLang="en-US" sz="24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57" b="42978"/>
          <a:stretch/>
        </p:blipFill>
        <p:spPr>
          <a:xfrm>
            <a:off x="513961" y="1225835"/>
            <a:ext cx="3265951" cy="27792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149080"/>
            <a:ext cx="4104456" cy="70241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67544" y="5397023"/>
            <a:ext cx="84969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conditions for full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without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accumulation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buAutoNum type="arabicPeriod"/>
            </a:pPr>
            <a:r>
              <a:rPr lang="en-US" altLang="zh-CN" b="1" i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b="1" i="1" baseline="-25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b="1" i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b="1" i="1" baseline="-25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altLang="zh-CN" b="1" baseline="-25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altLang="zh-CN" b="1" i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b="1" i="1" baseline="-25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zs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(defines the critical angle </a:t>
            </a:r>
            <a:r>
              <a:rPr lang="en-US" altLang="zh-CN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altLang="zh-CN" b="1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the 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internal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reflection (TIR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Brewster angle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the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critical angle of total internal reflection should be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close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54890" y="6546830"/>
            <a:ext cx="3893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PHYSICAL REVIEW B 99, 045146 (2019)</a:t>
            </a:r>
            <a:endParaRPr lang="zh-CN" altLang="en-US" sz="1600" b="1" dirty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439" y="980728"/>
            <a:ext cx="4684057" cy="445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25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208" y="5521103"/>
            <a:ext cx="3363278" cy="7395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80"/>
          <a:stretch/>
        </p:blipFill>
        <p:spPr>
          <a:xfrm>
            <a:off x="107504" y="4347405"/>
            <a:ext cx="1379527" cy="246597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979712" y="260648"/>
            <a:ext cx="58326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OF A 1D PHOTONIC CRYSTAL</a:t>
            </a:r>
            <a:endParaRPr lang="zh-CN" altLang="en-US" sz="2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80728"/>
            <a:ext cx="8964488" cy="3391085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293096"/>
            <a:ext cx="4103440" cy="2470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1" y="4366012"/>
            <a:ext cx="2028557" cy="119949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339752" y="6597352"/>
            <a:ext cx="3893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PHYSICAL REVIEW B 99, 045146 (2019)</a:t>
            </a:r>
            <a:endParaRPr lang="zh-CN" altLang="en-US" sz="1600" b="1" dirty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62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984" y="980728"/>
            <a:ext cx="2955272" cy="4668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3419872" y="241484"/>
            <a:ext cx="22717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Redshift gaps</a:t>
            </a:r>
            <a:endParaRPr lang="zh-CN" altLang="en-US" sz="28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58406"/>
            <a:ext cx="2071615" cy="1750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996952"/>
            <a:ext cx="3678313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35496" y="2708920"/>
            <a:ext cx="3672408" cy="307777"/>
          </a:xfrm>
          <a:prstGeom prst="rect">
            <a:avLst/>
          </a:prstGeom>
          <a:solidFill>
            <a:srgbClr val="000099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Reflection spectrum of (AB)</a:t>
            </a:r>
            <a:r>
              <a:rPr lang="en-US" altLang="zh-CN" sz="1400" b="1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TM and TE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550705"/>
            <a:ext cx="1944216" cy="1686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38440" y="6237312"/>
            <a:ext cx="3957496" cy="307777"/>
          </a:xfrm>
          <a:prstGeom prst="rect">
            <a:avLst/>
          </a:prstGeom>
          <a:solidFill>
            <a:srgbClr val="000099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Reflection spectrum of [(CD)</a:t>
            </a:r>
            <a:r>
              <a:rPr lang="en-US" altLang="zh-CN" sz="1400" b="1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B]</a:t>
            </a:r>
            <a:r>
              <a:rPr lang="en-US" altLang="zh-CN" sz="1400" b="1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altLang="zh-CN" sz="1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TM and TE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1304807"/>
            <a:ext cx="2195736" cy="1484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760" y="3429000"/>
            <a:ext cx="2267744" cy="1924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716016" y="5661248"/>
            <a:ext cx="4355976" cy="584775"/>
          </a:xfrm>
          <a:prstGeom prst="rect">
            <a:avLst/>
          </a:prstGeom>
          <a:solidFill>
            <a:srgbClr val="000099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Measured and simulated short-wavelength gap </a:t>
            </a:r>
            <a:r>
              <a:rPr lang="en-US" altLang="zh-CN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edges vs </a:t>
            </a:r>
            <a:r>
              <a:rPr lang="en-US" altLang="zh-C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incident angle for TM and TE waves</a:t>
            </a:r>
            <a:endParaRPr lang="zh-CN" alt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43808" y="6546830"/>
            <a:ext cx="38016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PHYS. REV. APPLIED 10, 064022 (2018)</a:t>
            </a:r>
            <a:endParaRPr lang="zh-CN" altLang="en-US" sz="1600" b="1" dirty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88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15816" y="241484"/>
            <a:ext cx="38884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ngle-independent gaps</a:t>
            </a:r>
            <a:endParaRPr lang="zh-CN" altLang="en-US" sz="28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2" y="4797152"/>
            <a:ext cx="4246204" cy="1763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3" y="1124744"/>
            <a:ext cx="2309969" cy="1905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52" y="3212976"/>
            <a:ext cx="3310668" cy="1585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325" y="985523"/>
            <a:ext cx="3677139" cy="568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105954"/>
            <a:ext cx="2276872" cy="188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3117785" y="6546830"/>
            <a:ext cx="33264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zh-CN" sz="16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Appl. Phys. Lett. 112, 041902 (2018)</a:t>
            </a:r>
            <a:endParaRPr lang="zh-CN" altLang="en-US" sz="1600" b="1" dirty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65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980727"/>
            <a:ext cx="4788024" cy="213891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115616" y="231031"/>
            <a:ext cx="75608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Perfect optical absorbers in a wide range </a:t>
            </a:r>
            <a:r>
              <a:rPr lang="en-US" altLang="zh-CN" sz="24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incidence</a:t>
            </a:r>
            <a:endParaRPr lang="zh-CN" altLang="en-US" sz="2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4" y="1051175"/>
            <a:ext cx="4213874" cy="468208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03848" y="6546830"/>
            <a:ext cx="3294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i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Optics </a:t>
            </a:r>
            <a:r>
              <a:rPr lang="en-US" altLang="zh-CN" sz="1600" b="1" i="1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Express</a:t>
            </a:r>
            <a:r>
              <a:rPr lang="en-US" altLang="zh-CN" sz="1600" b="1" dirty="0" smtClean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27, 5326-5336 (2019)</a:t>
            </a:r>
            <a:endParaRPr lang="zh-CN" altLang="en-US" sz="1600" b="1" dirty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9512" y="572396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Schematic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</a:t>
            </a:r>
            <a:r>
              <a:rPr lang="en-US" altLang="zh-C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heterostructure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M(AB)</a:t>
            </a:r>
            <a:r>
              <a:rPr lang="en-US" altLang="zh-CN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416"/>
          <a:stretch/>
        </p:blipFill>
        <p:spPr>
          <a:xfrm>
            <a:off x="4283968" y="3284984"/>
            <a:ext cx="2628800" cy="1314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" t="2281" r="2170"/>
          <a:stretch/>
        </p:blipFill>
        <p:spPr>
          <a:xfrm>
            <a:off x="5508104" y="4662428"/>
            <a:ext cx="2757023" cy="193492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" t="41583" r="2315"/>
          <a:stretch/>
        </p:blipFill>
        <p:spPr>
          <a:xfrm>
            <a:off x="6931099" y="3140968"/>
            <a:ext cx="2033389" cy="148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2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带所标PPT模板">
  <a:themeElements>
    <a:clrScheme name="带所标PPT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带所标PPT模板">
      <a:majorFont>
        <a:latin typeface="Arial"/>
        <a:ea typeface="黑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带所标PPT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带所标PPT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带所标PPT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带所标PPT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带所标PPT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带所标PPT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带所标PPT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带所标PPT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带所标PPT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带所标PPT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带所标PPT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带所标PPT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带所标PPT模板">
  <a:themeElements>
    <a:clrScheme name="1_带所标PPT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带所标PPT模板">
      <a:majorFont>
        <a:latin typeface="Arial"/>
        <a:ea typeface="黑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带所标PPT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带所标PPT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带所标PPT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带所标PPT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带所标PPT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带所标PPT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带所标PPT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带所标PPT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带所标PPT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带所标PPT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带所标PPT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带所标PPT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C:\Documents and Settings\Administrator\桌面\带所标PPT模板.pot</Template>
  <TotalTime>30899</TotalTime>
  <Pages>0</Pages>
  <Words>683</Words>
  <Characters>0</Characters>
  <Application>Microsoft Office PowerPoint</Application>
  <PresentationFormat>全屏显示(4:3)</PresentationFormat>
  <Lines>0</Lines>
  <Paragraphs>109</Paragraphs>
  <Slides>19</Slides>
  <Notes>19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1" baseType="lpstr">
      <vt:lpstr>带所标PPT模板</vt:lpstr>
      <vt:lpstr>3_带所标PPT模板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WwW.YlmF.CoM</Company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内容： 1.工作简历； 2.任现岗位以来的主要工作业绩； 3.对应聘岗位的工作设想； 4.承担科研项目情况； 5.代表性论著情况； 6.专利与成果转化情况； 7.获得国内外学术任职情况； 8.其他需要说明的问题。</dc:title>
  <dc:creator>YlmF</dc:creator>
  <cp:lastModifiedBy>hp</cp:lastModifiedBy>
  <cp:revision>1134</cp:revision>
  <dcterms:created xsi:type="dcterms:W3CDTF">2009-10-14T03:55:08Z</dcterms:created>
  <dcterms:modified xsi:type="dcterms:W3CDTF">2019-03-06T03:06:41Z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2052-10.1.0.5603</vt:lpwstr>
  </property>
</Properties>
</file>